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540" r:id="rId2"/>
    <p:sldId id="1034" r:id="rId3"/>
    <p:sldId id="1036" r:id="rId4"/>
    <p:sldId id="1037" r:id="rId5"/>
    <p:sldId id="1038" r:id="rId6"/>
    <p:sldId id="1039" r:id="rId7"/>
    <p:sldId id="1040" r:id="rId8"/>
    <p:sldId id="1041" r:id="rId9"/>
    <p:sldId id="1042" r:id="rId10"/>
    <p:sldId id="1043" r:id="rId11"/>
    <p:sldId id="1054" r:id="rId12"/>
    <p:sldId id="1044" r:id="rId13"/>
    <p:sldId id="1045" r:id="rId14"/>
    <p:sldId id="1055" r:id="rId15"/>
    <p:sldId id="1056" r:id="rId16"/>
    <p:sldId id="1057" r:id="rId17"/>
    <p:sldId id="1058" r:id="rId18"/>
    <p:sldId id="1059" r:id="rId19"/>
    <p:sldId id="1046" r:id="rId20"/>
    <p:sldId id="1047" r:id="rId21"/>
    <p:sldId id="1060" r:id="rId22"/>
    <p:sldId id="1048" r:id="rId23"/>
    <p:sldId id="1049" r:id="rId24"/>
    <p:sldId id="1050" r:id="rId25"/>
    <p:sldId id="1051" r:id="rId26"/>
    <p:sldId id="1052" r:id="rId27"/>
    <p:sldId id="1053" r:id="rId28"/>
    <p:sldId id="1061" r:id="rId29"/>
    <p:sldId id="1062" r:id="rId30"/>
    <p:sldId id="1063" r:id="rId31"/>
    <p:sldId id="1064" r:id="rId32"/>
    <p:sldId id="1065" r:id="rId33"/>
    <p:sldId id="1066" r:id="rId34"/>
    <p:sldId id="1067" r:id="rId35"/>
    <p:sldId id="1068" r:id="rId36"/>
    <p:sldId id="1069" r:id="rId37"/>
    <p:sldId id="1070" r:id="rId38"/>
    <p:sldId id="1000" r:id="rId39"/>
  </p:sldIdLst>
  <p:sldSz cx="12192000" cy="6858000"/>
  <p:notesSz cx="6811963" cy="9945688"/>
  <p:custDataLst>
    <p:tags r:id="rId42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6" userDrawn="1">
          <p15:clr>
            <a:srgbClr val="A4A3A4"/>
          </p15:clr>
        </p15:guide>
        <p15:guide id="2" pos="381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 Zhang" initials="YZ" lastIdx="3" clrIdx="0"/>
  <p:cmAuthor id="2" name="马迪" initials="马迪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66CC"/>
    <a:srgbClr val="00B0F0"/>
    <a:srgbClr val="0070C0"/>
    <a:srgbClr val="DFF1F2"/>
    <a:srgbClr val="A3D6D9"/>
    <a:srgbClr val="004586"/>
    <a:srgbClr val="1C2948"/>
    <a:srgbClr val="FBBCA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2" autoAdjust="0"/>
    <p:restoredTop sz="84423" autoAdjust="0"/>
  </p:normalViewPr>
  <p:slideViewPr>
    <p:cSldViewPr snapToGrid="0" showGuides="1">
      <p:cViewPr varScale="1">
        <p:scale>
          <a:sx n="136" d="100"/>
          <a:sy n="136" d="100"/>
        </p:scale>
        <p:origin x="1616" y="184"/>
      </p:cViewPr>
      <p:guideLst>
        <p:guide orient="horz" pos="2266"/>
        <p:guide pos="38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8387" y="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/>
          <a:lstStyle>
            <a:lvl1pPr algn="r">
              <a:defRPr sz="1200"/>
            </a:lvl1pPr>
          </a:lstStyle>
          <a:p>
            <a:fld id="{33F7A549-B379-4C34-825B-70BFB0F88B3A}" type="datetimeFigureOut">
              <a:rPr lang="zh-CN" altLang="en-US" smtClean="0"/>
              <a:t>2023/3/20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740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8387" y="944740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 anchor="b"/>
          <a:lstStyle>
            <a:lvl1pPr algn="r">
              <a:defRPr sz="1200"/>
            </a:lvl1pPr>
          </a:lstStyle>
          <a:p>
            <a:fld id="{2EC52559-07F0-4EB5-B465-6612A22996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>
            <a:lvl1pPr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8537" y="0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>
            <a:lvl1pPr algn="r"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6125"/>
            <a:ext cx="6627813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197" y="4724202"/>
            <a:ext cx="5449570" cy="4475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6678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b" anchorCtr="0" compatLnSpc="1"/>
          <a:lstStyle>
            <a:lvl1pPr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8537" y="9446678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b" anchorCtr="0" compatLnSpc="1"/>
          <a:lstStyle>
            <a:lvl1pPr algn="r" eaLnBrk="1" hangingPunct="1">
              <a:defRPr sz="13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020F7E6-B6AB-4685-9920-66673A4976C0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3645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4224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287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36567" y="222253"/>
            <a:ext cx="2880784" cy="59039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4219" y="222253"/>
            <a:ext cx="8439149" cy="59039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7C6611-C4CB-4BA6-B035-A55273F25979}" type="datetimeFigureOut">
              <a:rPr lang="zh-CN" altLang="en-US"/>
              <a:t>2023/3/20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60EC5-1F68-43A4-8033-85A1E47CD70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3072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A54C05-12C6-4ED5-8C42-25DA65BDDB23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面-1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8522629" y="2918520"/>
            <a:ext cx="2192395" cy="3611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b="0" cap="none" spc="0" dirty="0">
                <a:ln w="0"/>
                <a:solidFill>
                  <a:srgbClr val="6BB241"/>
                </a:solidFill>
                <a:effectLst>
                  <a:reflection blurRad="6350" stA="53000" endA="300" endPos="35500" dir="5400000" sy="-90000" algn="bl" rotWithShape="0"/>
                </a:effectLst>
                <a:latin typeface="+mn-ea"/>
              </a:rPr>
              <a:t>Machine Learning</a:t>
            </a:r>
            <a:endParaRPr lang="zh-CN" altLang="en-US" sz="2000" b="0" cap="none" spc="0" dirty="0">
              <a:ln w="0"/>
              <a:solidFill>
                <a:srgbClr val="6BB241"/>
              </a:solidFill>
              <a:effectLst>
                <a:reflection blurRad="6350" stA="53000" endA="300" endPos="35500" dir="5400000" sy="-90000" algn="bl" rotWithShape="0"/>
              </a:effectLst>
              <a:latin typeface="+mn-ea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7487474" y="1608954"/>
            <a:ext cx="4334713" cy="252415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机器学习</a:t>
            </a: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</a:t>
            </a:r>
          </a:p>
          <a:p>
            <a:pPr algn="l">
              <a:lnSpc>
                <a:spcPct val="200000"/>
              </a:lnSpc>
            </a:pPr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</a:t>
            </a:r>
          </a:p>
        </p:txBody>
      </p:sp>
      <p:pic>
        <p:nvPicPr>
          <p:cNvPr id="1034" name="Picture 10" descr="建筑摄影|南京林业大学图书馆|摄影|环境/建筑摄影|建筑摄影师曜有光 - 原创作品 - 站酷 (ZCOOL)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41"/>
          <a:stretch>
            <a:fillRect/>
          </a:stretch>
        </p:blipFill>
        <p:spPr bwMode="auto">
          <a:xfrm>
            <a:off x="0" y="-27384"/>
            <a:ext cx="7324232" cy="693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0" name="图形 2"/>
          <p:cNvPicPr>
            <a:picLocks noChangeAspect="1"/>
          </p:cNvPicPr>
          <p:nvPr userDrawn="1"/>
        </p:nvPicPr>
        <p:blipFill>
          <a:blip r:embed="rId3" cstate="email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7474" y="815805"/>
            <a:ext cx="2311467" cy="540000"/>
          </a:xfrm>
          <a:prstGeom prst="rect">
            <a:avLst/>
          </a:prstGeom>
        </p:spPr>
      </p:pic>
      <p:sp>
        <p:nvSpPr>
          <p:cNvPr id="1757" name="矩形 1756"/>
          <p:cNvSpPr/>
          <p:nvPr userDrawn="1"/>
        </p:nvSpPr>
        <p:spPr>
          <a:xfrm>
            <a:off x="8465305" y="4797152"/>
            <a:ext cx="23647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信息科学技术学院 </a:t>
            </a:r>
            <a:endParaRPr lang="en-US" altLang="zh-CN" sz="20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endParaRPr lang="en-US" altLang="zh-CN" sz="20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张礼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封面-1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9306000" y="2820932"/>
            <a:ext cx="1124539" cy="2474082"/>
          </a:xfrm>
          <a:prstGeom prst="rect">
            <a:avLst/>
          </a:prstGeom>
          <a:ln>
            <a:noFill/>
          </a:ln>
        </p:spPr>
        <p:txBody>
          <a:bodyPr vert="eaVert"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3600" b="1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前往下一站               </a:t>
            </a:r>
          </a:p>
        </p:txBody>
      </p:sp>
      <p:pic>
        <p:nvPicPr>
          <p:cNvPr id="1034" name="Picture 10" descr="建筑摄影|南京林业大学图书馆|摄影|环境/建筑摄影|建筑摄影师曜有光 - 原创作品 - 站酷 (ZCOOL)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41"/>
          <a:stretch>
            <a:fillRect/>
          </a:stretch>
        </p:blipFill>
        <p:spPr bwMode="auto">
          <a:xfrm>
            <a:off x="0" y="-27384"/>
            <a:ext cx="7324232" cy="693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0" name="图形 2"/>
          <p:cNvPicPr>
            <a:picLocks noChangeAspect="1"/>
          </p:cNvPicPr>
          <p:nvPr userDrawn="1"/>
        </p:nvPicPr>
        <p:blipFill>
          <a:blip r:embed="rId3" cstate="email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7474" y="815805"/>
            <a:ext cx="3243819" cy="7578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-24000" y="0"/>
            <a:ext cx="12240000" cy="650900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-24000" y="650900"/>
            <a:ext cx="12240000" cy="650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3" hasCustomPrompt="1"/>
          </p:nvPr>
        </p:nvSpPr>
        <p:spPr>
          <a:xfrm>
            <a:off x="1207152" y="681402"/>
            <a:ext cx="10311748" cy="576000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600" b="0" spc="100" baseline="0">
                <a:solidFill>
                  <a:srgbClr val="404040"/>
                </a:solidFill>
                <a:latin typeface="+mj-ea"/>
                <a:ea typeface="+mj-ea"/>
                <a:sym typeface="字魂111号-金榜招牌体" panose="00000500000000000000" pitchFamily="2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在这里输入页面标题</a:t>
            </a:r>
          </a:p>
        </p:txBody>
      </p:sp>
      <p:grpSp>
        <p:nvGrpSpPr>
          <p:cNvPr id="43" name="组合 42" hidden="1"/>
          <p:cNvGrpSpPr/>
          <p:nvPr userDrawn="1"/>
        </p:nvGrpSpPr>
        <p:grpSpPr>
          <a:xfrm>
            <a:off x="-1" y="472296"/>
            <a:ext cx="609601" cy="327813"/>
            <a:chOff x="1805649" y="1907547"/>
            <a:chExt cx="6646657" cy="3574240"/>
          </a:xfrm>
        </p:grpSpPr>
        <p:sp>
          <p:nvSpPr>
            <p:cNvPr id="44" name="矩形 43"/>
            <p:cNvSpPr/>
            <p:nvPr/>
          </p:nvSpPr>
          <p:spPr>
            <a:xfrm flipH="1">
              <a:off x="1805649" y="4379388"/>
              <a:ext cx="6646657" cy="259716"/>
            </a:xfrm>
            <a:prstGeom prst="rect">
              <a:avLst/>
            </a:prstGeom>
            <a:solidFill>
              <a:srgbClr val="40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45" name="矩形 44"/>
            <p:cNvSpPr/>
            <p:nvPr/>
          </p:nvSpPr>
          <p:spPr>
            <a:xfrm flipH="1">
              <a:off x="1805649" y="1907547"/>
              <a:ext cx="6646657" cy="673616"/>
            </a:xfrm>
            <a:prstGeom prst="rect">
              <a:avLst/>
            </a:prstGeom>
            <a:solidFill>
              <a:srgbClr val="CCE2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46" name="矩形 45"/>
            <p:cNvSpPr/>
            <p:nvPr/>
          </p:nvSpPr>
          <p:spPr>
            <a:xfrm flipH="1">
              <a:off x="1805649" y="3006751"/>
              <a:ext cx="6646657" cy="259716"/>
            </a:xfrm>
            <a:prstGeom prst="rect">
              <a:avLst/>
            </a:prstGeom>
            <a:solidFill>
              <a:srgbClr val="99C5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47" name="矩形 46"/>
            <p:cNvSpPr/>
            <p:nvPr/>
          </p:nvSpPr>
          <p:spPr>
            <a:xfrm flipH="1">
              <a:off x="1805649" y="3693070"/>
              <a:ext cx="6646657" cy="259716"/>
            </a:xfrm>
            <a:prstGeom prst="rect">
              <a:avLst/>
            </a:prstGeom>
            <a:solidFill>
              <a:srgbClr val="66A9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48" name="矩形 47"/>
            <p:cNvSpPr/>
            <p:nvPr/>
          </p:nvSpPr>
          <p:spPr>
            <a:xfrm flipH="1">
              <a:off x="1805649" y="5065717"/>
              <a:ext cx="6646657" cy="416070"/>
            </a:xfrm>
            <a:prstGeom prst="rect">
              <a:avLst/>
            </a:prstGeom>
            <a:solidFill>
              <a:srgbClr val="006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pic>
        <p:nvPicPr>
          <p:cNvPr id="13" name="Picture 4" descr="南京林业大学120周年校庆标识！-设计揭晓-设计大赛网"/>
          <p:cNvPicPr>
            <a:picLocks noChangeAspect="1" noChangeArrowheads="1"/>
          </p:cNvPicPr>
          <p:nvPr userDrawn="1"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16"/>
          <a:stretch>
            <a:fillRect/>
          </a:stretch>
        </p:blipFill>
        <p:spPr bwMode="auto">
          <a:xfrm>
            <a:off x="158313" y="620688"/>
            <a:ext cx="1113151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660400" y="1412875"/>
            <a:ext cx="10858500" cy="48958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-24000" y="6493847"/>
            <a:ext cx="12240000" cy="360040"/>
          </a:xfrm>
          <a:prstGeom prst="rect">
            <a:avLst/>
          </a:prstGeom>
          <a:solidFill>
            <a:srgbClr val="346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" name="矩形 11"/>
          <p:cNvSpPr/>
          <p:nvPr userDrawn="1">
            <p:custDataLst>
              <p:tags r:id="rId1"/>
            </p:custDataLst>
          </p:nvPr>
        </p:nvSpPr>
        <p:spPr>
          <a:xfrm>
            <a:off x="-25400000" y="-254000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37592000" y="322580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9569487" y="6550757"/>
            <a:ext cx="2622513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600" spc="100" dirty="0">
                <a:solidFill>
                  <a:schemeClr val="bg1"/>
                </a:solidFill>
                <a:latin typeface="+mn-ea"/>
              </a:rPr>
              <a:t>信息科学技术学院  马迪    </a:t>
            </a: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9481322" y="140784"/>
            <a:ext cx="2710678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2400" spc="100" dirty="0">
                <a:solidFill>
                  <a:schemeClr val="bg1"/>
                </a:solidFill>
                <a:latin typeface="+mn-ea"/>
              </a:rPr>
              <a:t>机器学习</a:t>
            </a:r>
            <a:r>
              <a:rPr lang="en-US" altLang="zh-CN" sz="2400" spc="100" dirty="0">
                <a:solidFill>
                  <a:schemeClr val="bg1"/>
                </a:solidFill>
                <a:latin typeface="+mn-ea"/>
              </a:rPr>
              <a:t>-</a:t>
            </a:r>
            <a:r>
              <a:rPr lang="zh-CN" altLang="en-US" sz="2400" spc="100" dirty="0">
                <a:solidFill>
                  <a:schemeClr val="bg1"/>
                </a:solidFill>
                <a:latin typeface="+mn-ea"/>
              </a:rPr>
              <a:t>线性回归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 userDrawn="1"/>
        </p:nvSpPr>
        <p:spPr bwMode="auto">
          <a:xfrm>
            <a:off x="0" y="1000125"/>
            <a:ext cx="646113" cy="261938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7" name="Rectangle 10"/>
          <p:cNvSpPr>
            <a:spLocks noChangeArrowheads="1"/>
          </p:cNvSpPr>
          <p:nvPr userDrawn="1"/>
        </p:nvSpPr>
        <p:spPr bwMode="auto">
          <a:xfrm>
            <a:off x="703263" y="996950"/>
            <a:ext cx="11488737" cy="261938"/>
          </a:xfrm>
          <a:prstGeom prst="rect">
            <a:avLst/>
          </a:pr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8" name="Text Box 11"/>
          <p:cNvSpPr txBox="1">
            <a:spLocks noChangeArrowheads="1"/>
          </p:cNvSpPr>
          <p:nvPr userDrawn="1"/>
        </p:nvSpPr>
        <p:spPr bwMode="auto">
          <a:xfrm>
            <a:off x="261938" y="963613"/>
            <a:ext cx="40322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defRPr/>
            </a:pPr>
            <a:fld id="{679EA1FA-98DD-462E-800D-6ADA9E20B4EE}" type="slidenum">
              <a:rPr lang="en-US" altLang="zh-CN" sz="1400" b="1" smtClean="0">
                <a:solidFill>
                  <a:schemeClr val="bg1"/>
                </a:solidFill>
                <a:ea typeface="宋体" panose="02010600030101010101" pitchFamily="2" charset="-122"/>
              </a:rPr>
              <a:t>‹#›</a:t>
            </a:fld>
            <a:endParaRPr lang="en-US" altLang="zh-CN" sz="14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029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293688" y="222250"/>
            <a:ext cx="11523662" cy="67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1630" indent="-34163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680" indent="-28448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1730" indent="-22733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598930" indent="-22733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23785" y="3613818"/>
            <a:ext cx="277919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+mj-ea"/>
                <a:ea typeface="+mj-ea"/>
              </a:rPr>
              <a:t>第</a:t>
            </a:r>
            <a:r>
              <a:rPr kumimoji="1" lang="en-US" altLang="zh-CN" sz="2800" b="1" dirty="0">
                <a:latin typeface="+mj-ea"/>
                <a:ea typeface="+mj-ea"/>
              </a:rPr>
              <a:t>5</a:t>
            </a:r>
            <a:r>
              <a:rPr kumimoji="1" lang="zh-CN" altLang="en-US" sz="2800" b="1" dirty="0">
                <a:latin typeface="+mj-ea"/>
                <a:ea typeface="+mj-ea"/>
              </a:rPr>
              <a:t>章 决策树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4C7343-A8FA-9244-9722-DA0F4AD3E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4985A6-37BC-E54E-BB63-5E400B750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E922A3-1FAF-EA40-A187-11E277F84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97" y="125952"/>
            <a:ext cx="8775438" cy="621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02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对角圆角矩形 5">
            <a:extLst>
              <a:ext uri="{FF2B5EF4-FFF2-40B4-BE49-F238E27FC236}">
                <a16:creationId xmlns:a16="http://schemas.microsoft.com/office/drawing/2014/main" id="{E9CEAE6F-0FC5-084E-93AC-D5E4732AEA02}"/>
              </a:ext>
            </a:extLst>
          </p:cNvPr>
          <p:cNvSpPr/>
          <p:nvPr/>
        </p:nvSpPr>
        <p:spPr>
          <a:xfrm>
            <a:off x="2399299" y="2702861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本章目录</a:t>
            </a: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2985979" y="1931670"/>
            <a:ext cx="5105475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anose="020B0806030902050204" pitchFamily="34" charset="0"/>
                <a:ea typeface="微软雅黑" panose="020B0503020204020204" pitchFamily="34" charset="-122"/>
              </a:rPr>
              <a:t>01 </a:t>
            </a:r>
            <a:r>
              <a:rPr lang="en-US" altLang="zh-CN" sz="4000" dirty="0">
                <a:latin typeface="Impact" panose="020B080603090205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latin typeface="Impact" panose="020B080603090205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3600" dirty="0">
                <a:latin typeface="Impact" panose="020B0806030902050204" pitchFamily="34" charset="0"/>
                <a:ea typeface="微软雅黑" panose="020B0503020204020204" pitchFamily="34" charset="-122"/>
              </a:rPr>
              <a:t>决策树原理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002508" y="2749851"/>
            <a:ext cx="5072418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    </a:t>
            </a:r>
            <a:r>
              <a:rPr lang="zh-CN" altLang="en-US" sz="3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决策树模型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3002507" y="3565033"/>
            <a:ext cx="6297591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r>
              <a:rPr lang="zh-CN" altLang="en-US" sz="3600" dirty="0">
                <a:latin typeface="Impact" panose="020B0806030902050204" pitchFamily="34" charset="0"/>
                <a:ea typeface="微软雅黑" panose="020B0503020204020204" pitchFamily="34" charset="-122"/>
              </a:rPr>
              <a:t>   决策树剪枝</a:t>
            </a:r>
            <a:endParaRPr lang="zh-CN" sz="36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6295153"/>
      </p:ext>
    </p:extLst>
  </p:cSld>
  <p:clrMapOvr>
    <a:masterClrMapping/>
  </p:clrMapOvr>
  <p:transition advTm="8005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EA111-D414-664D-BCAD-3B1930B37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决策树模型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84E11B-9A46-3446-A126-E22246ADA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CN" altLang="en-US" dirty="0"/>
              <a:t>决策树的三个经典模型：</a:t>
            </a:r>
            <a:endParaRPr kumimoji="1" lang="en-US" altLang="zh-CN" dirty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/>
              <a:t>ID3</a:t>
            </a:r>
            <a:r>
              <a:rPr kumimoji="1" lang="zh-CN" altLang="en-US" dirty="0"/>
              <a:t>算法</a:t>
            </a:r>
            <a:endParaRPr kumimoji="1" lang="en-US" altLang="zh-CN" dirty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/>
              <a:t>C4.5</a:t>
            </a:r>
            <a:r>
              <a:rPr kumimoji="1" lang="zh-CN" altLang="en-US" dirty="0"/>
              <a:t>算法</a:t>
            </a:r>
            <a:endParaRPr kumimoji="1" lang="en-US" altLang="zh-CN" dirty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/>
              <a:t>CART</a:t>
            </a:r>
            <a:r>
              <a:rPr kumimoji="1" lang="zh-CN" altLang="en-US" dirty="0"/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819596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77ADC-403A-7C41-9694-686AB942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ID3</a:t>
            </a:r>
            <a:r>
              <a:rPr kumimoji="1" lang="zh-CN" altLang="en-US" dirty="0"/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95DB97-D3E7-4B4B-A0BD-D4F910482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80DBB4-1A64-E240-A34C-56091E8C9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430" y="1359985"/>
            <a:ext cx="8552468" cy="549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29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77ADC-403A-7C41-9694-686AB942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ID3</a:t>
            </a:r>
            <a:r>
              <a:rPr kumimoji="1" lang="zh-CN" altLang="en-US" dirty="0"/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95DB97-D3E7-4B4B-A0BD-D4F910482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243C98-2599-FB47-B874-AB5B33849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18"/>
          <a:stretch/>
        </p:blipFill>
        <p:spPr>
          <a:xfrm>
            <a:off x="2237359" y="1086184"/>
            <a:ext cx="8066139" cy="555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1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77ADC-403A-7C41-9694-686AB942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ID3</a:t>
            </a:r>
            <a:r>
              <a:rPr kumimoji="1" lang="zh-CN" altLang="en-US" dirty="0"/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95DB97-D3E7-4B4B-A0BD-D4F910482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B4ABED-066F-3648-BF05-3779DE801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986" y="222250"/>
            <a:ext cx="8744670" cy="598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27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77ADC-403A-7C41-9694-686AB942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ID3</a:t>
            </a:r>
            <a:r>
              <a:rPr kumimoji="1" lang="zh-CN" altLang="en-US" dirty="0"/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95DB97-D3E7-4B4B-A0BD-D4F910482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F5E1F4-3377-2C4B-8DD2-E426A24DC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759" y="222250"/>
            <a:ext cx="8518799" cy="590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68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77ADC-403A-7C41-9694-686AB942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ID3</a:t>
            </a:r>
            <a:r>
              <a:rPr kumimoji="1" lang="zh-CN" altLang="en-US" dirty="0"/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95DB97-D3E7-4B4B-A0BD-D4F910482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E03857-3441-1F4D-B19D-5E0ED7B5A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414" y="222250"/>
            <a:ext cx="7991378" cy="552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69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77ADC-403A-7C41-9694-686AB942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ID3</a:t>
            </a:r>
            <a:r>
              <a:rPr kumimoji="1" lang="zh-CN" altLang="en-US" dirty="0"/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95DB97-D3E7-4B4B-A0BD-D4F910482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E23522-A442-474E-A2FF-44E93659B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333" y="308138"/>
            <a:ext cx="7647494" cy="540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15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DF84F7-1E4C-F245-8110-F8B5ABF0E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C4.5</a:t>
            </a:r>
            <a:r>
              <a:rPr kumimoji="1" lang="zh-CN" altLang="en-US" dirty="0"/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CBB096-AAD4-D641-848D-E01D32BEC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22C1D8-AD51-524C-9F81-63429F3F2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49" y="1424166"/>
            <a:ext cx="7287405" cy="517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94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本章目录</a:t>
            </a: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2985979" y="1931670"/>
            <a:ext cx="5105475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anose="020B0806030902050204" pitchFamily="34" charset="0"/>
                <a:ea typeface="微软雅黑" panose="020B0503020204020204" pitchFamily="34" charset="-122"/>
              </a:rPr>
              <a:t>01 </a:t>
            </a:r>
            <a:r>
              <a:rPr lang="en-US" altLang="zh-CN" sz="4000" dirty="0">
                <a:latin typeface="Impact" panose="020B080603090205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latin typeface="Impact" panose="020B080603090205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3600" dirty="0">
                <a:latin typeface="Impact" panose="020B0806030902050204" pitchFamily="34" charset="0"/>
                <a:ea typeface="微软雅黑" panose="020B0503020204020204" pitchFamily="34" charset="-122"/>
              </a:rPr>
              <a:t>决策树原理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002508" y="2749851"/>
            <a:ext cx="5072418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anose="020B0806030902050204" pitchFamily="34" charset="0"/>
                <a:ea typeface="微软雅黑" panose="020B0503020204020204" pitchFamily="34" charset="-122"/>
              </a:rPr>
              <a:t>02    </a:t>
            </a:r>
            <a:r>
              <a:rPr lang="zh-CN" altLang="en-US" sz="3600" dirty="0">
                <a:latin typeface="Impact" panose="020B0806030902050204" pitchFamily="34" charset="0"/>
                <a:ea typeface="微软雅黑" panose="020B0503020204020204" pitchFamily="34" charset="-122"/>
              </a:rPr>
              <a:t>决策树模型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3002507" y="3565033"/>
            <a:ext cx="6297591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r>
              <a:rPr lang="zh-CN" altLang="en-US" sz="3600" dirty="0">
                <a:latin typeface="Impact" panose="020B0806030902050204" pitchFamily="34" charset="0"/>
                <a:ea typeface="微软雅黑" panose="020B0503020204020204" pitchFamily="34" charset="-122"/>
              </a:rPr>
              <a:t>   决策树剪枝</a:t>
            </a:r>
            <a:endParaRPr lang="zh-CN" sz="36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8005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4E0DB-E04C-B24C-ABF7-DC1B4FD1E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CART</a:t>
            </a:r>
            <a:r>
              <a:rPr kumimoji="1" lang="zh-CN" altLang="en-US" dirty="0"/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85A662-7D95-0146-949C-02354062E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6C3627-80C2-8648-A6EC-15E8BFB8F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775" y="1386656"/>
            <a:ext cx="7870465" cy="538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72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对角圆角矩形 5">
            <a:extLst>
              <a:ext uri="{FF2B5EF4-FFF2-40B4-BE49-F238E27FC236}">
                <a16:creationId xmlns:a16="http://schemas.microsoft.com/office/drawing/2014/main" id="{E9CEAE6F-0FC5-084E-93AC-D5E4732AEA02}"/>
              </a:ext>
            </a:extLst>
          </p:cNvPr>
          <p:cNvSpPr/>
          <p:nvPr/>
        </p:nvSpPr>
        <p:spPr>
          <a:xfrm>
            <a:off x="2487250" y="3506437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本章目录</a:t>
            </a: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2985979" y="1931670"/>
            <a:ext cx="5105475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anose="020B0806030902050204" pitchFamily="34" charset="0"/>
                <a:ea typeface="微软雅黑" panose="020B0503020204020204" pitchFamily="34" charset="-122"/>
              </a:rPr>
              <a:t>01 </a:t>
            </a:r>
            <a:r>
              <a:rPr lang="en-US" altLang="zh-CN" sz="4000" dirty="0">
                <a:latin typeface="Impact" panose="020B080603090205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latin typeface="Impact" panose="020B080603090205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3600" dirty="0">
                <a:latin typeface="Impact" panose="020B0806030902050204" pitchFamily="34" charset="0"/>
                <a:ea typeface="微软雅黑" panose="020B0503020204020204" pitchFamily="34" charset="-122"/>
              </a:rPr>
              <a:t>决策树原理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002508" y="2749851"/>
            <a:ext cx="5072418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anose="020B0806030902050204" pitchFamily="34" charset="0"/>
                <a:ea typeface="微软雅黑" panose="020B0503020204020204" pitchFamily="34" charset="-122"/>
              </a:rPr>
              <a:t>02    </a:t>
            </a:r>
            <a:r>
              <a:rPr lang="zh-CN" altLang="en-US" sz="3600" dirty="0">
                <a:latin typeface="Impact" panose="020B0806030902050204" pitchFamily="34" charset="0"/>
                <a:ea typeface="微软雅黑" panose="020B0503020204020204" pitchFamily="34" charset="-122"/>
              </a:rPr>
              <a:t>决策树模型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3002507" y="3565033"/>
            <a:ext cx="6297591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r>
              <a:rPr lang="zh-CN" altLang="en-US" sz="3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   决策树剪枝</a:t>
            </a:r>
            <a:endParaRPr lang="zh-CN" sz="36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0829601"/>
      </p:ext>
    </p:extLst>
  </p:cSld>
  <p:clrMapOvr>
    <a:masterClrMapping/>
  </p:clrMapOvr>
  <p:transition advTm="8005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FC850E-BAA1-DF46-BC7B-8897780D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269485-69DA-EC45-9C48-BAB4D8567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A6AAB1-0841-1041-81A0-79B7D056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43" y="222250"/>
            <a:ext cx="8901261" cy="608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14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3912A2-8CCF-B94D-9A2F-98EE4B24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A5760E-D733-2744-93BF-01EFB1870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732F7B-EA90-CC49-90C2-04FE78CE8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360" y="222250"/>
            <a:ext cx="9113513" cy="586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03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770C5-A287-CB42-8672-9FC843157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3903AF-D253-C44F-BDCD-9BABF083F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8540B2-FEFB-254C-A550-3DDC1F08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215" y="222250"/>
            <a:ext cx="8562689" cy="60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36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2EBDF-02D0-A245-8A74-C7AF713F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FFBEBA-A5AC-8643-AAA2-D14ACA04F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D1B99F-FB4A-E146-9B04-44C2A22FB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375" y="222250"/>
            <a:ext cx="7958581" cy="55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77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A3E35-7162-6F4C-A011-45BB2C45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22222222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201A99-2EF6-A449-A8AE-9EABDFEC1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23CF76-D23C-0844-AC75-B3A9B5405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781" y="108693"/>
            <a:ext cx="9694680" cy="583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7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4A2200-F3E9-FD4D-BB8B-AA5FB3B3F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EF477A-CB40-DC4F-9042-768223647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66FD58-DCFB-6041-8D5E-9722B637F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46" y="131583"/>
            <a:ext cx="8941340" cy="550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84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1B8747-1550-5748-A951-B04EC58A3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3B1179-2BFE-CE45-BC3B-3520F59B9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D7D9FD-864C-0847-8A4E-98F6FB2EC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736" y="222250"/>
            <a:ext cx="8121492" cy="566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92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798DC8-3047-0841-AB45-96CFEADC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F47633-1360-FE42-B848-3EB6FBC3D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C6240A-CDFD-8347-B87E-157DA65BB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59" y="222250"/>
            <a:ext cx="8596132" cy="575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29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对角圆角矩形 5">
            <a:extLst>
              <a:ext uri="{FF2B5EF4-FFF2-40B4-BE49-F238E27FC236}">
                <a16:creationId xmlns:a16="http://schemas.microsoft.com/office/drawing/2014/main" id="{E9CEAE6F-0FC5-084E-93AC-D5E4732AEA02}"/>
              </a:ext>
            </a:extLst>
          </p:cNvPr>
          <p:cNvSpPr/>
          <p:nvPr/>
        </p:nvSpPr>
        <p:spPr>
          <a:xfrm>
            <a:off x="2496677" y="1882582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本章目录</a:t>
            </a: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2985979" y="1931670"/>
            <a:ext cx="5105475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 </a:t>
            </a:r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3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决策树原理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002508" y="2749851"/>
            <a:ext cx="5072418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anose="020B0806030902050204" pitchFamily="34" charset="0"/>
                <a:ea typeface="微软雅黑" panose="020B0503020204020204" pitchFamily="34" charset="-122"/>
              </a:rPr>
              <a:t>02    </a:t>
            </a:r>
            <a:r>
              <a:rPr lang="zh-CN" altLang="en-US" sz="3600" dirty="0">
                <a:latin typeface="Impact" panose="020B0806030902050204" pitchFamily="34" charset="0"/>
                <a:ea typeface="微软雅黑" panose="020B0503020204020204" pitchFamily="34" charset="-122"/>
              </a:rPr>
              <a:t>决策树模型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3002507" y="3565033"/>
            <a:ext cx="6297591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r>
              <a:rPr lang="zh-CN" altLang="en-US" sz="3600" dirty="0">
                <a:latin typeface="Impact" panose="020B0806030902050204" pitchFamily="34" charset="0"/>
                <a:ea typeface="微软雅黑" panose="020B0503020204020204" pitchFamily="34" charset="-122"/>
              </a:rPr>
              <a:t>   决策树剪枝</a:t>
            </a:r>
            <a:endParaRPr lang="zh-CN" sz="36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0002898"/>
      </p:ext>
    </p:extLst>
  </p:cSld>
  <p:clrMapOvr>
    <a:masterClrMapping/>
  </p:clrMapOvr>
  <p:transition advTm="8005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16C77-78DD-A94B-8976-925C54045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222222222222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4E2032-DCDC-EE4B-8F9F-FA781C798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332168-E6E6-C64C-A307-010B9DF78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888" y="222250"/>
            <a:ext cx="8560920" cy="585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97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2945EB-4F39-8340-ADF6-C63073F15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01F6D5-E9CE-FB45-9F36-8A9A6BC4C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CE89A7-E3B1-2548-B444-C522D4555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694" y="222250"/>
            <a:ext cx="8916840" cy="590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15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6DBBF-87CB-B746-B6DC-7FE6C91A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24A89C-4F35-BB4F-A89F-9E2EA1D8B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C30C8D-0C6E-4045-8385-6D5FBA2DB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158" y="256384"/>
            <a:ext cx="8776975" cy="605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41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C182C6-9462-7A4E-A574-40BD32C9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7F4814-04B6-234C-962F-67F2D61BB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3BE14A-9422-244F-A618-E453318C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066" y="79090"/>
            <a:ext cx="8788138" cy="604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20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FD7F3-0D7F-0943-85EC-139C73472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7B6364-E99D-C94D-BE7B-A96A08CCA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BF900E-89C7-1342-85FA-EF9A11E69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672" y="222250"/>
            <a:ext cx="8916252" cy="632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17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F86DF9-4D2A-6342-965B-BA63C789A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86B761-BCCD-0B47-9206-03D4AA535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9B5289-34EA-5449-927D-2C399301E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900" y="255252"/>
            <a:ext cx="8699238" cy="58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22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ACC2D-9141-3A4B-95E7-E3D758D14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29CEA9-357F-1B48-B199-532CA347F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82C00F-E432-8849-83A0-E9949337F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330" y="189020"/>
            <a:ext cx="8520326" cy="593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8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7F9A95-F345-E340-B540-F01592924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6FD039-0A71-A34E-BD2A-636D76816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76FD2B-60FA-D844-9E48-8E7470B7C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11" y="222250"/>
            <a:ext cx="8665957" cy="588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50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D541BC-ADEB-754F-8BCC-76B95E222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6957EE-1985-8042-ACB2-757D03A9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49D933-6B76-9249-8A2F-7DE84078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792" y="151511"/>
            <a:ext cx="8872194" cy="618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09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D996DE-3322-A441-8BA3-171F119F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决策树原理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44AED2-5989-074C-8A22-33588E8CE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CCD52F-E733-5C42-B015-8ABFAA5BF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224" y="1353584"/>
            <a:ext cx="7342433" cy="47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1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EB4EE-367C-1842-A1A5-48911741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Helvetica Neue"/>
              </a:rPr>
              <a:t>决策树的特点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0F564B-4621-8644-B86B-AF75D5BA4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pPr algn="just"/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优点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：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742950" lvl="1" indent="-342900" algn="just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推理过程容易理解，计算简单，可解释性强。</a:t>
            </a:r>
          </a:p>
          <a:p>
            <a:pPr marL="742950" lvl="1" indent="-342900" algn="just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比较适合处理有缺失属性的样本。</a:t>
            </a:r>
          </a:p>
          <a:p>
            <a:pPr marL="742950" lvl="1" indent="-342900" algn="just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可自动忽略目标变量没有贡献的属性变量，也为判断属性变量的重要性，减少变量的数目提供参考。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742950" lvl="1" indent="-342900" algn="just"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Medium" panose="020B0600000000000000" pitchFamily="34" charset="-122"/>
            </a:endParaRPr>
          </a:p>
          <a:p>
            <a:pPr algn="just"/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缺点</a:t>
            </a:r>
            <a:r>
              <a:rPr lang="zh-CN" altLang="en-US" sz="2800" dirty="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：</a:t>
            </a:r>
            <a:endParaRPr lang="en-US" altLang="zh-CN" sz="2800" dirty="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marL="742950" lvl="1" indent="-342900" algn="just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容易造成过拟合，需要采用剪枝操作。</a:t>
            </a:r>
          </a:p>
          <a:p>
            <a:pPr marL="742950" lvl="1" indent="-342900" algn="just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忽略了数据之间的相关性。</a:t>
            </a:r>
          </a:p>
          <a:p>
            <a:pPr marL="742950" lvl="1" indent="-342900" algn="just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对于各类别样本数量不一致的数据，信息增益会偏向于那些更多数值的特征。</a:t>
            </a:r>
            <a:endParaRPr lang="en-US" altLang="zh-CN" sz="2000" dirty="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2142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41EBFC-5666-2E49-8D3B-AF740386F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EAAA50-3291-3D41-B61E-A77046AC7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5D8AD8-586A-1441-9C83-252DDFA5D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97" y="222250"/>
            <a:ext cx="9105376" cy="620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93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4F3700-D752-4643-A295-011CB745D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0D1162-0A64-4F47-9465-2157691EE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96E1F3-568F-C948-B7F2-33BFAA86A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27" y="222250"/>
            <a:ext cx="9184734" cy="558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8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97E76-3B0D-8944-86DC-44AEA368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A23490-1461-944D-8C9A-22DEE1DDB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3DEB46-F05C-214C-B7B2-2C9464C0A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548" y="87471"/>
            <a:ext cx="9195040" cy="61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886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73deca4-252c-407a-a3a4-106c9a2fabc7"/>
  <p:tag name="COMMONDATA" val="eyJoZGlkIjoiMWNkYjk4ZTMwYThkNzY0YzhiYjllNDE2NTFmZDJiOW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SHAPES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SHAPES" val="true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201</Words>
  <Application>Microsoft Macintosh PowerPoint</Application>
  <PresentationFormat>宽屏</PresentationFormat>
  <Paragraphs>47</Paragraphs>
  <Slides>38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9" baseType="lpstr">
      <vt:lpstr>楷体</vt:lpstr>
      <vt:lpstr>思源黑体 CN Medium</vt:lpstr>
      <vt:lpstr>宋体</vt:lpstr>
      <vt:lpstr>微软雅黑</vt:lpstr>
      <vt:lpstr>字魂111号-金榜招牌体</vt:lpstr>
      <vt:lpstr>Arial</vt:lpstr>
      <vt:lpstr>Helvetica Neue</vt:lpstr>
      <vt:lpstr>Impact</vt:lpstr>
      <vt:lpstr>Times New Roman</vt:lpstr>
      <vt:lpstr>Wingdings</vt:lpstr>
      <vt:lpstr>默认设计模板</vt:lpstr>
      <vt:lpstr>PowerPoint 演示文稿</vt:lpstr>
      <vt:lpstr>本章目录</vt:lpstr>
      <vt:lpstr>本章目录</vt:lpstr>
      <vt:lpstr>PowerPoint 演示文稿</vt:lpstr>
      <vt:lpstr>决策树原理</vt:lpstr>
      <vt:lpstr>决策树的特点</vt:lpstr>
      <vt:lpstr>PowerPoint 演示文稿</vt:lpstr>
      <vt:lpstr>PowerPoint 演示文稿</vt:lpstr>
      <vt:lpstr>PowerPoint 演示文稿</vt:lpstr>
      <vt:lpstr>PowerPoint 演示文稿</vt:lpstr>
      <vt:lpstr>本章目录</vt:lpstr>
      <vt:lpstr>决策树模型</vt:lpstr>
      <vt:lpstr>ID3算法</vt:lpstr>
      <vt:lpstr>ID3算法</vt:lpstr>
      <vt:lpstr>ID3算法</vt:lpstr>
      <vt:lpstr>ID3算法</vt:lpstr>
      <vt:lpstr>ID3算法</vt:lpstr>
      <vt:lpstr>ID3算法</vt:lpstr>
      <vt:lpstr>C4.5算法</vt:lpstr>
      <vt:lpstr>CART算法</vt:lpstr>
      <vt:lpstr>本章目录</vt:lpstr>
      <vt:lpstr>PowerPoint 演示文稿</vt:lpstr>
      <vt:lpstr>PowerPoint 演示文稿</vt:lpstr>
      <vt:lpstr>PowerPoint 演示文稿</vt:lpstr>
      <vt:lpstr>PowerPoint 演示文稿</vt:lpstr>
      <vt:lpstr>22222222</vt:lpstr>
      <vt:lpstr>PowerPoint 演示文稿</vt:lpstr>
      <vt:lpstr>PowerPoint 演示文稿</vt:lpstr>
      <vt:lpstr>PowerPoint 演示文稿</vt:lpstr>
      <vt:lpstr>222222222222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</dc:title>
  <dc:creator>黄海广</dc:creator>
  <cp:lastModifiedBy>Microsoft Office 用户</cp:lastModifiedBy>
  <cp:revision>3053</cp:revision>
  <cp:lastPrinted>2018-06-09T17:02:00Z</cp:lastPrinted>
  <dcterms:created xsi:type="dcterms:W3CDTF">2016-05-18T20:32:00Z</dcterms:created>
  <dcterms:modified xsi:type="dcterms:W3CDTF">2023-03-20T10:50:37Z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22C17777D2FC438890BDDD2B6D15F87C</vt:lpwstr>
  </property>
</Properties>
</file>